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306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x="9144000" cy="5143500" type="screen16x9"/>
  <p:notesSz cx="10287000" cy="18288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000000"/>
          </p15:clr>
        </p15:guide>
        <p15:guide id="2" pos="144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0" roundtripDataSignature="AMtx7mismVeKUGP94DSkiOR1RjxIBDEu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795127-956C-4CAB-8346-612BE7AB1F1A}">
  <a:tblStyle styleId="{13795127-956C-4CAB-8346-612BE7AB1F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080"/>
        <p:guide pos="14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customschemas.google.com/relationships/presentationmetadata" Target="meta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1371600"/>
            <a:ext cx="6858325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statHtml/statHtml.do?orgId=117&amp;tblId=DT_11761_N004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e.go.kr/boardCnts/viewRenew.do?boardID=294&amp;boardSeq=92346&amp;lev=0&amp;searchType=null&amp;statusYN=W&amp;page=1&amp;s=moe&amp;m=020402&amp;opType=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안녕하세요, 교육용 수어 번역 서비스 제공을 위한 수어 스쿨의 발표자 OOO 입니다.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lvl="0" indent="-295275" algn="l" rtl="0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242424"/>
              </a:buClr>
              <a:buSzPts val="1050"/>
              <a:buAutoNum type="arabicPeriod"/>
            </a:pPr>
            <a:r>
              <a:rPr lang="en-US" sz="1050" u="sng">
                <a:solidFill>
                  <a:srgbClr val="242424"/>
                </a:solidFill>
                <a:highlight>
                  <a:srgbClr val="FFFFFF"/>
                </a:highlight>
              </a:rPr>
              <a:t>지문자 변환부분은 자음과 모음으로 변환하였습니다로 발표</a:t>
            </a:r>
            <a:endParaRPr sz="1050" u="sng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050"/>
              <a:buAutoNum type="arabicPeriod"/>
            </a:pPr>
            <a:r>
              <a:rPr lang="en-US" sz="1050" u="sng">
                <a:solidFill>
                  <a:srgbClr val="242424"/>
                </a:solidFill>
                <a:highlight>
                  <a:srgbClr val="FFFFFF"/>
                </a:highlight>
              </a:rPr>
              <a:t>아쉬운점 말고 해결한 부분으로 대답할 것 -&gt; ex) 아바타를 못해서 아쉽습니다 -&gt; 이미지 처리를 통해 해결하였습니다(극복 하였습니다). 답변</a:t>
            </a:r>
            <a:endParaRPr sz="1050" u="sng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050"/>
              <a:buAutoNum type="arabicPeriod"/>
            </a:pPr>
            <a:r>
              <a:rPr lang="en-US" sz="1050" u="sng">
                <a:solidFill>
                  <a:srgbClr val="242424"/>
                </a:solidFill>
                <a:highlight>
                  <a:srgbClr val="FFFFFF"/>
                </a:highlight>
              </a:rPr>
              <a:t>~을 위해 ~를 했습니다 식으로 발표</a:t>
            </a:r>
            <a:endParaRPr sz="1050" u="sng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050"/>
              <a:buAutoNum type="arabicPeriod"/>
            </a:pPr>
            <a:r>
              <a:rPr lang="en-US" sz="1050" u="sng">
                <a:solidFill>
                  <a:srgbClr val="242424"/>
                </a:solidFill>
                <a:highlight>
                  <a:srgbClr val="FFFFFF"/>
                </a:highlight>
              </a:rPr>
              <a:t>활용 기술은 강조 안하는 편이 좋겠다</a:t>
            </a:r>
            <a:endParaRPr sz="1050" u="sng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050"/>
              <a:buAutoNum type="arabicPeriod"/>
            </a:pPr>
            <a:r>
              <a:rPr lang="en-US" sz="1050" u="sng">
                <a:solidFill>
                  <a:srgbClr val="242424"/>
                </a:solidFill>
                <a:highlight>
                  <a:srgbClr val="FFFFFF"/>
                </a:highlight>
              </a:rPr>
              <a:t>어려운거 해결한 부분 어필할 수 있게 보완</a:t>
            </a:r>
            <a:endParaRPr sz="1050" u="sng">
              <a:solidFill>
                <a:srgbClr val="242424"/>
              </a:solidFill>
              <a:highlight>
                <a:srgbClr val="FFFFFF"/>
              </a:highlight>
            </a:endParaR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c4c65acdd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c4c65acddf_1_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서비스 소개입니다.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2분40초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c48ab1c912_16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c48ab1c912_16_53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수어 스쿨은 교육 영상에 대해, 수어 번역 영상과 자막을 적용하여, 청각장애인을 위한 번역서비스를 제공하고자 합니다.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c48ab1c912_10_9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그림은, 전체적인 서비스 플로우입니다.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먼저, 메인 페이지에서 로그인을 통해 서비스 접근이 가능합니다.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사용자는 수어로 번역된 강의 영상을 제공받을 수 있습니다.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/>
              <a:t>또한 원하는 교육 영상 파일이나, url을 입력하여 수어 번역 서비스를 제공받을 수 있으며, 게시판을 통한 소통이 가능합니다.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사용자가 메인 페이지에서 로그인을 하고 들어가면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사용자가 입력하는 동영상에 대해 수어 번역 및 자막 서비스를 제공 받을 수 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수어로 번역된 sw강의를 볼 수 있으며,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게시판에서 자유롭게 소통이 가능합니다.</a:t>
            </a:r>
            <a:endParaRPr/>
          </a:p>
        </p:txBody>
      </p:sp>
      <p:sp>
        <p:nvSpPr>
          <p:cNvPr id="186" name="Google Shape;186;g1c48ab1c912_1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cc4af511f5_5_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서비스의 3-Tier Architecture는 다음과 같습니다.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사용자가 메인 페이지에서 로그인을 하고 들어가면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사용자가 입력하는 동영상에 대해 수어 번역 및 자막 서비스를 제공 받을 수 있고,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수어로 번역된 sw강의를 볼 수 있으며,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게시판에서 자유롭게 소통이 가능합니다.</a:t>
            </a:r>
            <a:endParaRPr/>
          </a:p>
        </p:txBody>
      </p:sp>
      <p:sp>
        <p:nvSpPr>
          <p:cNvPr id="193" name="Google Shape;193;g1cc4af511f5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c48ab1c912_9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c48ab1c912_9_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Char char="-"/>
            </a:pPr>
            <a:r>
              <a:rPr lang="en-US" sz="2200">
                <a:solidFill>
                  <a:srgbClr val="212529"/>
                </a:solidFill>
                <a:highlight>
                  <a:srgbClr val="F8F9FA"/>
                </a:highlight>
              </a:rPr>
              <a:t>수어 번역을 위해 다음과 같은 과정을 거치게 됩니다.</a:t>
            </a:r>
            <a:endParaRPr sz="22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Char char="-"/>
            </a:pPr>
            <a:r>
              <a:rPr lang="en-US" sz="2200">
                <a:solidFill>
                  <a:srgbClr val="212529"/>
                </a:solidFill>
                <a:highlight>
                  <a:srgbClr val="F8F9FA"/>
                </a:highlight>
              </a:rPr>
              <a:t>원본 교육 영상에서 텍스트로 변환 후, 수어 영상과 병합하여 서비스를 제공합니다.</a:t>
            </a:r>
            <a:endParaRPr sz="22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수어 번역 및 자막 제공에 대한 ai 기술 설명입니다.</a:t>
            </a: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영상에서 음성을 추출하고, 음성에서 텍스트로 변환하여, 형태소 분석 등 전처리를 진행한 뒤</a:t>
            </a: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수어 어순에 맞게 영상을 병합하여 영상의 음성을 수어로 번역하여 보여줍니다.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48ab1c912_16_1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먼저 수어 번역을 위해 국립국어원의 한국수어사전을 기반으로 수어 영상 데이터를 수집하였습니다.</a:t>
            </a:r>
            <a:br>
              <a:rPr lang="en-US" sz="2200"/>
            </a:br>
            <a:r>
              <a:rPr lang="en-US" sz="2200"/>
              <a:t>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3분 30초</a:t>
            </a:r>
            <a:br>
              <a:rPr lang="en-US"/>
            </a:br>
            <a:r>
              <a:rPr lang="en-US"/>
              <a:t>데이터 수집에 있어 우리는 한국수어사전 홈페이지에서 약 27,000건의 수어 영상 데이터 크롤링했습니다.</a:t>
            </a:r>
            <a:endParaRPr/>
          </a:p>
        </p:txBody>
      </p:sp>
      <p:sp>
        <p:nvSpPr>
          <p:cNvPr id="208" name="Google Shape;208;g1c48ab1c912_16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c4c65acddf_5_4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번역된 수어 영상의 가시성을 높이기 위해, 영상 배경을 제거하였습니다.</a:t>
            </a:r>
            <a:endParaRPr sz="22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2200"/>
              <a:t>배경색이 다른 각 단어에 대해, 이미지 분할 AI 모델인 U2Net을 적용하여 배경을 제거하였습니다.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15에서 16 자연스럽게 넘어오기&gt;?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하지만 크롤링된 영상에는 문제점이 있었습니다.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각각 단어별, 용어별 영상들의 배경색이 일정하지 않아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영상 병합 후 영상의 가시성이 떨어질 수 있다고 생각했습니다.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따라서 저희는 이미지 분할 분야의 U2Net으로 배경을 제거하고 진행했습니다.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—--------------------------------------------------------------------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이거 밑에 설명 없어도 될듯요~~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U2Net을 통한 사람 뒷 배경의 이미지를 제거하는 방법을 간단히 소개해 드리자면,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이미지내의 경계선 분할을 목표로 픽셀 단위로 해석하여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작은 미세 경계선을 분리할 수 있도록 학습을 한 후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사람특성을 분리하여 다시 원본이미지에 미러링을 하여 적용시키는 방식입니다.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c4c65acddf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48ab1c912_16_26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입력된 교육 영상은 텍스트로 변환하기 위해, 구글 클라우드 플랫폼을 활용하였으며, 추출한 음성을 텍스트로 변환하였습니다.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자막 및 수어 영상 싱크를 위해 우리는 타임스탬프 기능을 제공하는 구글 cloud stt api를 사용했습니다.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이를 사용해 영상의 음성을 텍스트로 변환하고 그에 맞는 타임스탬프를 저장했습니다. </a:t>
            </a:r>
            <a:endParaRPr/>
          </a:p>
        </p:txBody>
      </p:sp>
      <p:sp>
        <p:nvSpPr>
          <p:cNvPr id="243" name="Google Shape;243;g1c48ab1c912_16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4c65acddf_5_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텍스트로 변환하는 과정에서 발생하는 오류를 개선하기 위해, 위와 같이 올바른 단어의 편향치를 올려 적용 후 개선하였습니다.</a:t>
            </a:r>
            <a:endParaRPr sz="200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 sz="2000"/>
              <a:t>또한 원본 교육 영상과 수어 영상, 그리고 자막 싱크를 맞추기 위해 문장별 타임스탬프를 출력하였습니다.</a:t>
            </a:r>
            <a:br>
              <a:rPr lang="en-US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STT로 출력된 문장에 대해 단어별로 크롤링한 수어 단어에 맞게 개선하였고,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단어별에서 문장별로 타임스탬프를 교정하였습니다. </a:t>
            </a:r>
            <a:endParaRPr/>
          </a:p>
        </p:txBody>
      </p:sp>
      <p:sp>
        <p:nvSpPr>
          <p:cNvPr id="254" name="Google Shape;254;g1c4c65acddf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c48ab1c912_16_14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변환된 텍스트는 한국 수어 형식으로 배치하기 위해 KoNLPy 형태소 분석기를 활용하였습니다.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코딩교육이기에 코딩관련 언어 파씽, 숫자 및 지화수어 처리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문장당 시작과 끝 초를 기록하여 문장별 속도 처리</a:t>
            </a:r>
            <a:endParaRPr/>
          </a:p>
        </p:txBody>
      </p:sp>
      <p:sp>
        <p:nvSpPr>
          <p:cNvPr id="268" name="Google Shape;268;g1c48ab1c912_16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c48ab1c912_16_2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발표 진행 순서는 다음과 같이 팀원 소개부터 순서대로 진행하겠습니다.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93" name="Google Shape;93;g1c48ab1c912_16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c4c65acddf_4_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텍스트에서 숫자, 특정 단어를 처리하기 위해 수어 형식으로 변환하였습니다.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에이블과 같은 단어는 자음과 모음으로 나누어 지문자로 변환하였습니다.</a:t>
            </a:r>
            <a:endParaRPr sz="2200"/>
          </a:p>
        </p:txBody>
      </p:sp>
      <p:sp>
        <p:nvSpPr>
          <p:cNvPr id="279" name="Google Shape;279;g1c4c65acddf_4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4c65acddf_4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또한 문장에서 각 형태소에 대해 수화 문법 구조로 재구성하였습니다.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해당 과정을 통해 국어에서 한국 수어 형태로 문법 구조를 변경하였습니다.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293" name="Google Shape;293;g1c4c65acddf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48ab1c912_16_16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앞에서 한국 수어 형태로 처리된 각 단어를, 수어 영상과 연결하기 위해, diff 라이브러리를 활용하여 유사한 수어 영상 단어와 매칭하였습니다.</a:t>
            </a:r>
            <a:endParaRPr sz="2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c48ab1c912_16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c48ab1c912_16_2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최종 수어 번역 영상을 위해, 각 수어 영상을 타임스탬프에 맞게 싱크를 조절하고, 병합하였습니다.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완성된 수어 영상은 원본 교육 영상과 병합되고, 이후 자막을 입힌 후 최종적으로 완성됩니다.</a:t>
            </a:r>
            <a:endParaRPr sz="2200"/>
          </a:p>
        </p:txBody>
      </p:sp>
      <p:sp>
        <p:nvSpPr>
          <p:cNvPr id="315" name="Google Shape;315;g1c48ab1c912_16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c48ab1c912_16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c48ab1c912_16_6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완성된 수어 번역 서비스는 웹페이지를 통해 제공됩니다.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웹페이지에서는 번역된 강의 영상이 제공되며, 사용자가 원하는 추가 교육 영상에 대해, 수어 번역을 진행합니다.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US" sz="2000"/>
              <a:t>또한 사용자 간 교류를 위한 공유 게시판과, 질문을 위한 기능을 제공합니다.</a:t>
            </a:r>
            <a:endParaRPr sz="2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c48ab1c912_16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c48ab1c912_16_44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-US" sz="2200">
                <a:solidFill>
                  <a:schemeClr val="dk1"/>
                </a:solidFill>
              </a:rPr>
              <a:t>그럼 이제 수어 스쿨의 시연 영상을 확인하겠습니다.</a:t>
            </a:r>
            <a:br>
              <a:rPr lang="en-US">
                <a:solidFill>
                  <a:schemeClr val="dk1"/>
                </a:solidFill>
              </a:rPr>
            </a:br>
            <a:br>
              <a:rPr lang="en-US">
                <a:solidFill>
                  <a:schemeClr val="dk1"/>
                </a:solidFill>
              </a:rPr>
            </a:br>
            <a:r>
              <a:rPr lang="en-US">
                <a:solidFill>
                  <a:schemeClr val="dk1"/>
                </a:solidFill>
              </a:rPr>
              <a:t>6분 30초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c48ab1c912_16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c48ab1c912_16_45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마지막으로 수어 스쿨을 통한 기대효과를 말씀드리겠습니다.</a:t>
            </a:r>
            <a:endParaRPr sz="2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c48ab1c912_16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c48ab1c912_16_40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수어스쿨</a:t>
            </a:r>
            <a:r>
              <a:rPr lang="en-US" dirty="0"/>
              <a:t> </a:t>
            </a:r>
            <a:r>
              <a:rPr lang="en-US" dirty="0" err="1"/>
              <a:t>서비스를</a:t>
            </a:r>
            <a:r>
              <a:rPr lang="en-US" dirty="0"/>
              <a:t> </a:t>
            </a:r>
            <a:r>
              <a:rPr lang="en-US" dirty="0" err="1"/>
              <a:t>통해</a:t>
            </a:r>
            <a:r>
              <a:rPr lang="en-US" dirty="0"/>
              <a:t> </a:t>
            </a:r>
            <a:r>
              <a:rPr lang="en-US" dirty="0" err="1"/>
              <a:t>청각장애인들의</a:t>
            </a:r>
            <a:r>
              <a:rPr lang="en-US" dirty="0"/>
              <a:t> </a:t>
            </a:r>
            <a:r>
              <a:rPr lang="en-US" dirty="0" err="1"/>
              <a:t>학습권을</a:t>
            </a:r>
            <a:r>
              <a:rPr lang="en-US" dirty="0"/>
              <a:t> </a:t>
            </a:r>
            <a:r>
              <a:rPr lang="en-US" dirty="0" err="1"/>
              <a:t>보장하고</a:t>
            </a:r>
            <a:r>
              <a:rPr lang="en-US" dirty="0"/>
              <a:t>, </a:t>
            </a:r>
            <a:r>
              <a:rPr lang="en-US" dirty="0" err="1"/>
              <a:t>다양한</a:t>
            </a:r>
            <a:r>
              <a:rPr lang="en-US" dirty="0"/>
              <a:t> </a:t>
            </a:r>
            <a:r>
              <a:rPr lang="en-US" dirty="0" err="1"/>
              <a:t>컨텐츠</a:t>
            </a:r>
            <a:r>
              <a:rPr lang="en-US" dirty="0"/>
              <a:t> </a:t>
            </a:r>
            <a:r>
              <a:rPr lang="en-US" dirty="0" err="1"/>
              <a:t>이용을</a:t>
            </a:r>
            <a:r>
              <a:rPr lang="en-US" dirty="0"/>
              <a:t> </a:t>
            </a:r>
            <a:r>
              <a:rPr lang="en-US" dirty="0" err="1"/>
              <a:t>도울</a:t>
            </a:r>
            <a:r>
              <a:rPr lang="en-US" dirty="0"/>
              <a:t>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또한</a:t>
            </a:r>
            <a:r>
              <a:rPr lang="en-US" dirty="0"/>
              <a:t> </a:t>
            </a:r>
            <a:r>
              <a:rPr lang="en-US" dirty="0" err="1"/>
              <a:t>부족한</a:t>
            </a:r>
            <a:r>
              <a:rPr lang="en-US" dirty="0"/>
              <a:t> </a:t>
            </a:r>
            <a:r>
              <a:rPr lang="en-US" dirty="0" err="1"/>
              <a:t>수어</a:t>
            </a:r>
            <a:r>
              <a:rPr lang="en-US" dirty="0"/>
              <a:t> </a:t>
            </a:r>
            <a:r>
              <a:rPr lang="en-US" dirty="0" err="1"/>
              <a:t>통역</a:t>
            </a:r>
            <a:r>
              <a:rPr lang="en-US" dirty="0"/>
              <a:t> </a:t>
            </a:r>
            <a:r>
              <a:rPr lang="en-US" dirty="0" err="1"/>
              <a:t>인력을</a:t>
            </a:r>
            <a:r>
              <a:rPr lang="en-US" dirty="0"/>
              <a:t> </a:t>
            </a:r>
            <a:r>
              <a:rPr lang="en-US" dirty="0" err="1"/>
              <a:t>대체할</a:t>
            </a:r>
            <a:r>
              <a:rPr lang="en-US" dirty="0"/>
              <a:t> 수 </a:t>
            </a:r>
            <a:r>
              <a:rPr lang="en-US" dirty="0" err="1"/>
              <a:t>있으며</a:t>
            </a:r>
            <a:r>
              <a:rPr lang="en-US" dirty="0"/>
              <a:t>, </a:t>
            </a:r>
            <a:r>
              <a:rPr lang="en-US" dirty="0" err="1"/>
              <a:t>청각장애인들의</a:t>
            </a:r>
            <a:r>
              <a:rPr lang="en-US" dirty="0"/>
              <a:t> </a:t>
            </a:r>
            <a:r>
              <a:rPr lang="en-US" dirty="0" err="1"/>
              <a:t>의사소통</a:t>
            </a:r>
            <a:r>
              <a:rPr lang="en-US" dirty="0"/>
              <a:t> </a:t>
            </a:r>
            <a:r>
              <a:rPr lang="en-US" dirty="0" err="1"/>
              <a:t>개선에</a:t>
            </a:r>
            <a:r>
              <a:rPr lang="en-US" dirty="0"/>
              <a:t> </a:t>
            </a:r>
            <a:r>
              <a:rPr lang="en-US" dirty="0" err="1"/>
              <a:t>도움을</a:t>
            </a:r>
            <a:r>
              <a:rPr lang="en-US" dirty="0"/>
              <a:t> 줄 수 </a:t>
            </a:r>
            <a:r>
              <a:rPr lang="en-US" dirty="0" err="1"/>
              <a:t>있습니다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이상 수어스쿨의 발표를 마치겠습니다. 감사합니다.</a:t>
            </a:r>
            <a:endParaRPr sz="2200"/>
          </a:p>
        </p:txBody>
      </p:sp>
      <p:sp>
        <p:nvSpPr>
          <p:cNvPr id="351" name="Google Shape;3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c48ab1c912_16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c48ab1c912_16_46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c48ab1c912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c48ab1c912_1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먼저 저희 조원을 소개하겠습니다.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저희 팀은 8명으로 구성되었으며, 김나현 김범석 봉영훈 이윤재 4명이 웹사이트를 개발하였고, 김지현 김민수 이수민 김성중 4명이 기능을 구현하며 프로젝트를 진행하였습니다. </a:t>
            </a:r>
            <a:endParaRPr sz="2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c4c65acddf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c4c65acddf_1_3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c4c65acddf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c4c65acddf_1_9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c4c65acddf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c4c65acddf_1_5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소셜 로그인도 가능하게 구성하였습니다.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4c65acddf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c4c65acddf_1_6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c4c65acddf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c4c65acddf_3_2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c4c65acddf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c4c65acddf_1_12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위에서부터 순서대로 회원수정, 내가 작성한 글, 회원탈퇴 입니다.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c4c65acdd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c4c65acddf_2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c4c65acddf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c4c65acddf_1_13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c4c65acddf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c4c65acddf_3_5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c4c65acddf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c4c65acddf_2_1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c4c65acdd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c4c65acddf_1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프로젝트 배경입니다.</a:t>
            </a:r>
            <a:endParaRPr sz="2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c4c65acddf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c4c65acddf_3_9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c4c65acddf_3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c4c65acddf_3_10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c4c65acddf_3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c4c65acddf_3_12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c4c65acddf_3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c4c65acddf_3_1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c4c65acddf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c4c65acddf_1_13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c4c65acddf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c4c65acddf_2_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c4c65acddf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c4c65acddf_2_4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c4c65acddf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c4c65acddf_2_18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c7cfedac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c7cfedac58_0_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c4c65acddf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c4c65acddf_2_13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48ab1c912_16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c48ab1c912_16_33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Char char="-"/>
            </a:pPr>
            <a:r>
              <a:rPr lang="en-US" sz="2200">
                <a:solidFill>
                  <a:srgbClr val="212529"/>
                </a:solidFill>
                <a:highlight>
                  <a:srgbClr val="F8F9FA"/>
                </a:highlight>
              </a:rPr>
              <a:t>온라인 정보가 급속도로 증가하면서, 일반인 대비 디지털 소외계층의 격차가 증가하고 있습니다.</a:t>
            </a:r>
            <a:endParaRPr sz="22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Char char="-"/>
            </a:pPr>
            <a:r>
              <a:rPr lang="en-US" sz="2200">
                <a:solidFill>
                  <a:srgbClr val="212529"/>
                </a:solidFill>
                <a:highlight>
                  <a:srgbClr val="F8F9FA"/>
                </a:highlight>
              </a:rPr>
              <a:t>과기부 실태조사에 따르면, 장애인의 경우 일반인 대비 20% 이상의 디지털 정보 격차가 발생하며, 디지털 소외 현상이 가속화되고 있습니다.</a:t>
            </a:r>
            <a:endParaRPr sz="22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정보화 시대에 가까워지는 가운데 디지털 소외계층과 그 외 대상들의 격차가 증가하고 있습니다.</a:t>
            </a: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특히, 장애인의 경우 쉽지 않은 디지털 미디어 교육 접근으로 인해 더욱 디지털 소외 현상이 가속화 되고 있습니다.</a:t>
            </a: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242424"/>
                </a:solidFill>
                <a:highlight>
                  <a:srgbClr val="FFFFFF"/>
                </a:highlight>
              </a:rPr>
              <a:t>청각장애인 342,582명 ( 수요자 )</a:t>
            </a:r>
            <a:endParaRPr sz="1050">
              <a:solidFill>
                <a:srgbClr val="242424"/>
              </a:solidFill>
              <a:highlight>
                <a:srgbClr val="FFFFFF"/>
              </a:highlight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050"/>
              <a:buChar char="-"/>
            </a:pPr>
            <a:r>
              <a:rPr lang="en-US" sz="1050">
                <a:solidFill>
                  <a:srgbClr val="242424"/>
                </a:solidFill>
                <a:highlight>
                  <a:srgbClr val="FFFFFF"/>
                </a:highlight>
              </a:rPr>
              <a:t>출처 </a:t>
            </a:r>
            <a:r>
              <a:rPr lang="en-US" sz="1050">
                <a:solidFill>
                  <a:srgbClr val="4F52B2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https://kosis.kr/statHtml/statHtml.do?orgId=117&amp;tblId=DT_11761_N004</a:t>
            </a:r>
            <a:endParaRPr sz="1050">
              <a:solidFill>
                <a:srgbClr val="2424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c48ab1c912_16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c48ab1c912_16_34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교육부의 보도자료를 보면, 디지털 소외 계층에 대한 디지털 교육 확대를 중요시하고 있으며,</a:t>
            </a:r>
            <a:endParaRPr sz="22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-US" sz="2200">
                <a:solidFill>
                  <a:schemeClr val="dk1"/>
                </a:solidFill>
              </a:rPr>
              <a:t>특히 장애학생에 대한 맞춤형 소프트웨어 교육 서비스 제공을 통해, 디지털 교육 격차 해소를 중요시하고 있습니다.</a:t>
            </a:r>
            <a:br>
              <a:rPr lang="en-US" sz="1000">
                <a:solidFill>
                  <a:schemeClr val="dk1"/>
                </a:solidFill>
              </a:rPr>
            </a:b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현재 정부는 이렇게 전국민의 디지털 교육 격차를 해소하는 것을 중점으로 하고 있습니다.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000">
                <a:solidFill>
                  <a:schemeClr val="dk1"/>
                </a:solidFill>
              </a:rPr>
              <a:t>그래서 우리는</a:t>
            </a:r>
            <a:r>
              <a:rPr lang="en-US" sz="1000" b="1">
                <a:solidFill>
                  <a:schemeClr val="dk1"/>
                </a:solidFill>
              </a:rPr>
              <a:t> 장애학생</a:t>
            </a:r>
            <a:r>
              <a:rPr lang="en-US" sz="1000">
                <a:solidFill>
                  <a:schemeClr val="dk1"/>
                </a:solidFill>
              </a:rPr>
              <a:t>의 컴퓨팅 사고력 신장 및 정보화 역량강화를 위해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장애유형별 </a:t>
            </a:r>
            <a:r>
              <a:rPr lang="en-US" sz="1000" b="1">
                <a:solidFill>
                  <a:schemeClr val="dk1"/>
                </a:solidFill>
              </a:rPr>
              <a:t>맞춤형 SW교육자료 및 콘텐츠 제공</a:t>
            </a:r>
            <a:r>
              <a:rPr lang="en-US" sz="1000">
                <a:solidFill>
                  <a:schemeClr val="dk1"/>
                </a:solidFill>
              </a:rPr>
              <a:t>에 기여하고자 합니다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출처 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https://www.moe.go.kr/boardCnts/viewRenew.do?boardID=294&amp;boardSeq=92346&amp;lev=0&amp;searchType=null&amp;statusYN=W&amp;page=1&amp;s=moe&amp;m=020402&amp;opType=N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c48ab1c912_16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c48ab1c912_16_29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Char char="-"/>
            </a:pPr>
            <a:r>
              <a:rPr lang="en-US" sz="1800">
                <a:solidFill>
                  <a:srgbClr val="212529"/>
                </a:solidFill>
                <a:highlight>
                  <a:srgbClr val="F8F9FA"/>
                </a:highlight>
              </a:rPr>
              <a:t>특히 청각장애인의 경우, 수어를 제공하지 않는 수업에 대해, 절반 이상이 수업 내용을 이해하지 못하고 있습니다.</a:t>
            </a:r>
            <a:endParaRPr sz="18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Char char="-"/>
            </a:pPr>
            <a:r>
              <a:rPr lang="en-US" sz="1800">
                <a:solidFill>
                  <a:srgbClr val="212529"/>
                </a:solidFill>
                <a:highlight>
                  <a:srgbClr val="F8F9FA"/>
                </a:highlight>
              </a:rPr>
              <a:t>또한 40%에 가까운 수치로, 수업에 수어를 활용해본 적이 없다고 응답하였습니다.</a:t>
            </a:r>
            <a:endParaRPr sz="18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800"/>
              <a:buChar char="-"/>
            </a:pPr>
            <a:r>
              <a:rPr lang="en-US" sz="1800">
                <a:solidFill>
                  <a:srgbClr val="212529"/>
                </a:solidFill>
                <a:highlight>
                  <a:srgbClr val="F8F9FA"/>
                </a:highlight>
              </a:rPr>
              <a:t>이를 통해, 교육에서 수어의 필요성을 확인할 수 있습니다.</a:t>
            </a:r>
            <a:endParaRPr sz="18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</a:b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저희는 그중에서도 청각장애인들의 교육 실태를 살펴보았습니다.</a:t>
            </a: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청각장애인들은 수어가 없는 경우 수업의 내용을 이해하기 어렵고,</a:t>
            </a: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자막이 있다고 해도 제 1언어가 수어인 청각장애인은 전문 지식을 배우는 데 한계가 있습니다.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c48ab1c912_16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c48ab1c912_16_3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Char char="-"/>
            </a:pPr>
            <a:r>
              <a:rPr lang="en-US" sz="2200">
                <a:solidFill>
                  <a:srgbClr val="212529"/>
                </a:solidFill>
                <a:highlight>
                  <a:srgbClr val="F8F9FA"/>
                </a:highlight>
              </a:rPr>
              <a:t>일반인의 경우, 자막 제공을 통해 충분히 해결할 수 있다고 생각할 수 있습니다.</a:t>
            </a:r>
            <a:endParaRPr sz="22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00"/>
              <a:buChar char="-"/>
            </a:pPr>
            <a:r>
              <a:rPr lang="en-US" sz="2200">
                <a:solidFill>
                  <a:srgbClr val="212529"/>
                </a:solidFill>
                <a:highlight>
                  <a:srgbClr val="F8F9FA"/>
                </a:highlight>
              </a:rPr>
              <a:t>하지만, 국어와 수어는 서로 다른 체계의 언어로, 농인에게 국어 자막만을 제공하는 것은, 외국 자막을 제공하는 효과와 동일합니다.</a:t>
            </a:r>
            <a:b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</a:br>
            <a:b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</a:b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귀가 잘 들리는 청인들은 자막만으로 충분하다고 생각하는 경우가 대부분입니다.</a:t>
            </a: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하지만 </a:t>
            </a: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국어와 수어는 서로 다른 체계의 언어로 </a:t>
            </a: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농인에게 청인의 언어로 된 한글 자막을 보여주는 것은</a:t>
            </a: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한국어만 배운 사람에게 언어학적으로 비슷하다는 이유로 일본어나 중국어 자막을 보여주는 것과 동일합니다.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c48ab1c912_16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c48ab1c912_16_32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000"/>
              <a:buChar char="-"/>
            </a:pPr>
            <a:r>
              <a:rPr lang="en-US" sz="2200">
                <a:solidFill>
                  <a:srgbClr val="212529"/>
                </a:solidFill>
                <a:highlight>
                  <a:srgbClr val="F8F9FA"/>
                </a:highlight>
              </a:rPr>
              <a:t>따라서 저희 수어 스쿨은, 한국 수어 체계로 된 수어 영상을 통해, 디지털 교육 격차를 해소하는 서비스를 제공하고자 합니다.</a:t>
            </a:r>
            <a:b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</a:br>
            <a:b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</a:br>
            <a:endParaRPr sz="1000">
              <a:solidFill>
                <a:srgbClr val="212529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rgbClr val="212529"/>
                </a:solidFill>
                <a:highlight>
                  <a:srgbClr val="F8F9FA"/>
                </a:highlight>
              </a:rPr>
              <a:t>그래서 우리는 한국 수어 체계로 된 수어 영상이 필요하다고 생각하였습니다.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body" idx="1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>
            <a:spLocks noGrp="1"/>
          </p:cNvSpPr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body" idx="1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�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�"/>
              <a:defRPr sz="800"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�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�"/>
              <a:defRPr sz="1000"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�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�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�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48.png"/><Relationship Id="rId4" Type="http://schemas.openxmlformats.org/officeDocument/2006/relationships/image" Target="../media/image66.png"/><Relationship Id="rId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4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4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4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4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6.png"/><Relationship Id="rId10" Type="http://schemas.openxmlformats.org/officeDocument/2006/relationships/image" Target="../media/image22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24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48.png"/><Relationship Id="rId10" Type="http://schemas.openxmlformats.org/officeDocument/2006/relationships/image" Target="../media/image96.png"/><Relationship Id="rId4" Type="http://schemas.openxmlformats.org/officeDocument/2006/relationships/image" Target="../media/image66.png"/><Relationship Id="rId9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g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4.png"/><Relationship Id="rId7" Type="http://schemas.openxmlformats.org/officeDocument/2006/relationships/image" Target="../media/image1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g"/><Relationship Id="rId5" Type="http://schemas.openxmlformats.org/officeDocument/2006/relationships/image" Target="../media/image68.png"/><Relationship Id="rId4" Type="http://schemas.openxmlformats.org/officeDocument/2006/relationships/image" Target="../media/image11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2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g"/><Relationship Id="rId5" Type="http://schemas.openxmlformats.org/officeDocument/2006/relationships/image" Target="../media/image122.jpg"/><Relationship Id="rId4" Type="http://schemas.openxmlformats.org/officeDocument/2006/relationships/image" Target="../media/image12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07.jpg"/><Relationship Id="rId4" Type="http://schemas.openxmlformats.org/officeDocument/2006/relationships/image" Target="../media/image127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4.png"/><Relationship Id="rId7" Type="http://schemas.openxmlformats.org/officeDocument/2006/relationships/image" Target="../media/image13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jpg"/><Relationship Id="rId5" Type="http://schemas.openxmlformats.org/officeDocument/2006/relationships/image" Target="../media/image128.png"/><Relationship Id="rId4" Type="http://schemas.openxmlformats.org/officeDocument/2006/relationships/image" Target="../media/image10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g"/><Relationship Id="rId5" Type="http://schemas.openxmlformats.org/officeDocument/2006/relationships/image" Target="../media/image128.png"/><Relationship Id="rId4" Type="http://schemas.openxmlformats.org/officeDocument/2006/relationships/image" Target="../media/image10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34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07.jpg"/><Relationship Id="rId4" Type="http://schemas.openxmlformats.org/officeDocument/2006/relationships/image" Target="../media/image13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jpg"/><Relationship Id="rId4" Type="http://schemas.openxmlformats.org/officeDocument/2006/relationships/image" Target="../media/image135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jpg"/><Relationship Id="rId5" Type="http://schemas.openxmlformats.org/officeDocument/2006/relationships/image" Target="../media/image128.png"/><Relationship Id="rId4" Type="http://schemas.openxmlformats.org/officeDocument/2006/relationships/image" Target="../media/image10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4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jpg"/><Relationship Id="rId5" Type="http://schemas.openxmlformats.org/officeDocument/2006/relationships/image" Target="../media/image143.jpg"/><Relationship Id="rId4" Type="http://schemas.openxmlformats.org/officeDocument/2006/relationships/image" Target="../media/image14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45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4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9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574038" y="-38100"/>
            <a:ext cx="7965972" cy="501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537" y="4746892"/>
            <a:ext cx="9171395" cy="1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5169" y="2095763"/>
            <a:ext cx="4062413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5581" y="166681"/>
            <a:ext cx="3805238" cy="58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46299" y="4026175"/>
            <a:ext cx="2158463" cy="758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7881" y="1210300"/>
            <a:ext cx="6477000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487" y="4800045"/>
            <a:ext cx="2158463" cy="324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0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1c4c65acddf_1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550" y="2980600"/>
            <a:ext cx="2945361" cy="2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1c4c65acddf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275" y="1424500"/>
            <a:ext cx="5745449" cy="2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0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g1c48ab1c912_16_536"/>
          <p:cNvGrpSpPr/>
          <p:nvPr/>
        </p:nvGrpSpPr>
        <p:grpSpPr>
          <a:xfrm>
            <a:off x="283288" y="802478"/>
            <a:ext cx="8577408" cy="3767329"/>
            <a:chOff x="283288" y="765553"/>
            <a:chExt cx="8577408" cy="3767329"/>
          </a:xfrm>
        </p:grpSpPr>
        <p:pic>
          <p:nvPicPr>
            <p:cNvPr id="174" name="Google Shape;174;g1c48ab1c912_16_5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48373" y="765553"/>
              <a:ext cx="5449825" cy="3767329"/>
            </a:xfrm>
            <a:prstGeom prst="rect">
              <a:avLst/>
            </a:prstGeom>
            <a:noFill/>
            <a:ln w="9525" cap="flat" cmpd="sng">
              <a:solidFill>
                <a:srgbClr val="888888"/>
              </a:solidFill>
              <a:prstDash val="solid"/>
              <a:round/>
              <a:headEnd type="none" w="sm" len="sm"/>
              <a:tailEnd type="none" w="sm" len="sm"/>
            </a:ln>
          </p:spPr>
        </p:pic>
        <p:grpSp>
          <p:nvGrpSpPr>
            <p:cNvPr id="175" name="Google Shape;175;g1c48ab1c912_16_536"/>
            <p:cNvGrpSpPr/>
            <p:nvPr/>
          </p:nvGrpSpPr>
          <p:grpSpPr>
            <a:xfrm>
              <a:off x="283288" y="2331836"/>
              <a:ext cx="8577408" cy="2041911"/>
              <a:chOff x="278738" y="2572336"/>
              <a:chExt cx="8577408" cy="2041911"/>
            </a:xfrm>
          </p:grpSpPr>
          <p:pic>
            <p:nvPicPr>
              <p:cNvPr id="176" name="Google Shape;176;g1c48ab1c912_16_536"/>
              <p:cNvPicPr preferRelativeResize="0"/>
              <p:nvPr/>
            </p:nvPicPr>
            <p:blipFill rotWithShape="1">
              <a:blip r:embed="rId4">
                <a:alphaModFix/>
              </a:blip>
              <a:srcRect r="48628"/>
              <a:stretch/>
            </p:blipFill>
            <p:spPr>
              <a:xfrm rot="-5400000">
                <a:off x="1803913" y="2459288"/>
                <a:ext cx="451549" cy="7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7" name="Google Shape;177;g1c48ab1c912_16_53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404703" y="3612716"/>
                <a:ext cx="712575" cy="712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g1c48ab1c912_16_536"/>
              <p:cNvPicPr preferRelativeResize="0"/>
              <p:nvPr/>
            </p:nvPicPr>
            <p:blipFill rotWithShape="1">
              <a:blip r:embed="rId4">
                <a:alphaModFix/>
              </a:blip>
              <a:srcRect r="48628"/>
              <a:stretch/>
            </p:blipFill>
            <p:spPr>
              <a:xfrm rot="-5400000">
                <a:off x="1557438" y="3880863"/>
                <a:ext cx="451549" cy="733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g1c48ab1c912_16_536"/>
              <p:cNvPicPr preferRelativeResize="0"/>
              <p:nvPr/>
            </p:nvPicPr>
            <p:blipFill rotWithShape="1">
              <a:blip r:embed="rId4">
                <a:alphaModFix/>
              </a:blip>
              <a:srcRect r="48628"/>
              <a:stretch/>
            </p:blipFill>
            <p:spPr>
              <a:xfrm rot="5400000" flipH="1">
                <a:off x="6999263" y="2576088"/>
                <a:ext cx="451549" cy="8275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0" name="Google Shape;180;g1c48ab1c912_16_53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58137" y="2572336"/>
                <a:ext cx="1204826" cy="53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1" name="Google Shape;181;g1c48ab1c912_16_53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78738" y="3984725"/>
                <a:ext cx="1137762" cy="538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g1c48ab1c912_16_53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117275" y="4080075"/>
                <a:ext cx="733450" cy="5341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" name="Google Shape;183;g1c48ab1c912_16_536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638800" y="2720438"/>
                <a:ext cx="1217347" cy="538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1c48ab1c912_10_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c48ab1c912_1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00" y="1730587"/>
            <a:ext cx="2493600" cy="168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c48ab1c912_1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525" y="303600"/>
            <a:ext cx="5828151" cy="46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1cc4af511f5_5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cc4af511f5_5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700" y="1730587"/>
            <a:ext cx="2493600" cy="168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1cc4af511f5_5_2"/>
          <p:cNvSpPr txBox="1"/>
          <p:nvPr/>
        </p:nvSpPr>
        <p:spPr>
          <a:xfrm>
            <a:off x="632900" y="2190000"/>
            <a:ext cx="29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g1cc4af511f5_5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1525" y="364600"/>
            <a:ext cx="5893976" cy="44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1c48ab1c912_9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80" y="2183220"/>
            <a:ext cx="7772839" cy="198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1c48ab1c912_9_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2858" cy="141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1c48ab1c912_9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2750" y="169501"/>
            <a:ext cx="3404399" cy="12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g1c48ab1c912_16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3113" y="235862"/>
            <a:ext cx="4573039" cy="407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c48ab1c912_16_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c48ab1c912_16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4656" y="1420138"/>
            <a:ext cx="2768338" cy="1736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" name="Google Shape;213;g1c48ab1c912_16_120"/>
          <p:cNvGrpSpPr/>
          <p:nvPr/>
        </p:nvGrpSpPr>
        <p:grpSpPr>
          <a:xfrm>
            <a:off x="5303063" y="3439931"/>
            <a:ext cx="3531446" cy="1326894"/>
            <a:chOff x="10794425" y="7160963"/>
            <a:chExt cx="7062892" cy="2653788"/>
          </a:xfrm>
        </p:grpSpPr>
        <p:pic>
          <p:nvPicPr>
            <p:cNvPr id="214" name="Google Shape;214;g1c48ab1c912_16_1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794425" y="7160963"/>
              <a:ext cx="2576650" cy="1144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1c48ab1c912_16_1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371075" y="7160975"/>
              <a:ext cx="4486242" cy="26537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g1c48ab1c912_16_1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938" y="2940788"/>
            <a:ext cx="2501151" cy="80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1c4c65acddf_5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8" cy="141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c4c65acddf_5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6200"/>
            <a:ext cx="9142862" cy="60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" name="Google Shape;223;g1c4c65acddf_5_42"/>
          <p:cNvGrpSpPr/>
          <p:nvPr/>
        </p:nvGrpSpPr>
        <p:grpSpPr>
          <a:xfrm>
            <a:off x="3679850" y="1714500"/>
            <a:ext cx="1784299" cy="3221763"/>
            <a:chOff x="3888750" y="1605400"/>
            <a:chExt cx="1784299" cy="3221763"/>
          </a:xfrm>
        </p:grpSpPr>
        <p:pic>
          <p:nvPicPr>
            <p:cNvPr id="224" name="Google Shape;224;g1c4c65acddf_5_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88750" y="1605400"/>
              <a:ext cx="1784299" cy="1012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g1c4c65acddf_5_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88750" y="3985106"/>
              <a:ext cx="1784299" cy="842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g1c4c65acddf_5_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88750" y="2941525"/>
              <a:ext cx="1784298" cy="7200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g1c4c65acddf_5_42"/>
            <p:cNvPicPr preferRelativeResize="0"/>
            <p:nvPr/>
          </p:nvPicPr>
          <p:blipFill rotWithShape="1">
            <a:blip r:embed="rId7">
              <a:alphaModFix/>
            </a:blip>
            <a:srcRect l="49266" t="20333" r="24491" b="38238"/>
            <a:stretch/>
          </p:blipFill>
          <p:spPr>
            <a:xfrm rot="5400000">
              <a:off x="4682400" y="2637175"/>
              <a:ext cx="197000" cy="28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1c4c65acddf_5_42"/>
            <p:cNvPicPr preferRelativeResize="0"/>
            <p:nvPr/>
          </p:nvPicPr>
          <p:blipFill rotWithShape="1">
            <a:blip r:embed="rId7">
              <a:alphaModFix/>
            </a:blip>
            <a:srcRect l="49266" t="20333" r="24491" b="38238"/>
            <a:stretch/>
          </p:blipFill>
          <p:spPr>
            <a:xfrm rot="5400000">
              <a:off x="4682400" y="3680750"/>
              <a:ext cx="197000" cy="285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9" name="Google Shape;229;g1c4c65acddf_5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9423" y="2604413"/>
            <a:ext cx="1301586" cy="11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c4c65acddf_5_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97813" y="64270"/>
            <a:ext cx="5148374" cy="11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1c4c65acddf_5_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09400" y="687175"/>
            <a:ext cx="2124049" cy="65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1c4c65acddf_5_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2373" y="2649267"/>
            <a:ext cx="1301586" cy="11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1c4c65acddf_5_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32400" y="2281349"/>
            <a:ext cx="2124052" cy="12352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" name="Google Shape;234;g1c4c65acddf_5_42"/>
          <p:cNvGrpSpPr/>
          <p:nvPr/>
        </p:nvGrpSpPr>
        <p:grpSpPr>
          <a:xfrm>
            <a:off x="287548" y="2140818"/>
            <a:ext cx="2124042" cy="2539643"/>
            <a:chOff x="287548" y="1714501"/>
            <a:chExt cx="2124042" cy="2539643"/>
          </a:xfrm>
        </p:grpSpPr>
        <p:grpSp>
          <p:nvGrpSpPr>
            <p:cNvPr id="235" name="Google Shape;235;g1c4c65acddf_5_42"/>
            <p:cNvGrpSpPr/>
            <p:nvPr/>
          </p:nvGrpSpPr>
          <p:grpSpPr>
            <a:xfrm>
              <a:off x="287548" y="1714501"/>
              <a:ext cx="2124042" cy="1896897"/>
              <a:chOff x="120300" y="1559999"/>
              <a:chExt cx="2610350" cy="2331199"/>
            </a:xfrm>
          </p:grpSpPr>
          <p:pic>
            <p:nvPicPr>
              <p:cNvPr id="236" name="Google Shape;236;g1c4c65acddf_5_42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120300" y="2419005"/>
                <a:ext cx="1859808" cy="14721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g1c4c65acddf_5_42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355971" y="2033379"/>
                <a:ext cx="1962329" cy="14721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g1c4c65acddf_5_42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768320" y="1559999"/>
                <a:ext cx="1962331" cy="15464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9" name="Google Shape;239;g1c4c65acddf_5_4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83550" y="3422025"/>
              <a:ext cx="1602449" cy="8321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0" name="Google Shape;240;g1c4c65acddf_5_4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82175" y="3294463"/>
            <a:ext cx="1845536" cy="83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g1c48ab1c912_16_2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1c48ab1c912_16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795" y="740700"/>
            <a:ext cx="5731427" cy="13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1c48ab1c912_16_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9275" y="3281925"/>
            <a:ext cx="1075000" cy="15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1c48ab1c912_16_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075" y="165800"/>
            <a:ext cx="1288325" cy="5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1c48ab1c912_16_2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4075" y="2513169"/>
            <a:ext cx="1288325" cy="57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1c48ab1c912_16_2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6793" y="1585962"/>
            <a:ext cx="1965438" cy="242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1c48ab1c912_16_2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1550" y="2980600"/>
            <a:ext cx="2945361" cy="2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1c4c65acddf_5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234063"/>
            <a:ext cx="9142848" cy="6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1c4c65acddf_5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48" cy="6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1c4c65acddf_5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919782" y="3393689"/>
            <a:ext cx="1055226" cy="105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1c4c65acddf_5_5"/>
          <p:cNvPicPr preferRelativeResize="0"/>
          <p:nvPr/>
        </p:nvPicPr>
        <p:blipFill rotWithShape="1">
          <a:blip r:embed="rId5">
            <a:alphaModFix/>
          </a:blip>
          <a:srcRect l="6397" t="14988" r="6082" b="29145"/>
          <a:stretch/>
        </p:blipFill>
        <p:spPr>
          <a:xfrm>
            <a:off x="95025" y="83150"/>
            <a:ext cx="2447025" cy="4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1c4c65acddf_5_5"/>
          <p:cNvPicPr preferRelativeResize="0"/>
          <p:nvPr/>
        </p:nvPicPr>
        <p:blipFill rotWithShape="1">
          <a:blip r:embed="rId6">
            <a:alphaModFix/>
          </a:blip>
          <a:srcRect l="5023" t="11848" r="5265" b="25059"/>
          <a:stretch/>
        </p:blipFill>
        <p:spPr>
          <a:xfrm>
            <a:off x="95025" y="2285713"/>
            <a:ext cx="3464674" cy="55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1c4c65acddf_5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525" y="769038"/>
            <a:ext cx="3830804" cy="12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c4c65acddf_5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1007" y="769038"/>
            <a:ext cx="3423768" cy="12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c4c65acddf_5_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6792" y="2835725"/>
            <a:ext cx="3121746" cy="21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c4c65acddf_5_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03038" y="2835725"/>
            <a:ext cx="3121739" cy="216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c4c65acddf_5_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76050" y="2337399"/>
            <a:ext cx="3444659" cy="5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1c48ab1c912_16_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c48ab1c912_16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075" y="165800"/>
            <a:ext cx="1288325" cy="5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1c48ab1c912_16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075" y="2513169"/>
            <a:ext cx="1288325" cy="57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1c48ab1c912_16_1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2787" y="740700"/>
            <a:ext cx="5731432" cy="13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1c48ab1c912_16_1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7087" y="3161637"/>
            <a:ext cx="1428138" cy="153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c48ab1c912_16_1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1550" y="2980600"/>
            <a:ext cx="2945361" cy="2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c48ab1c912_16_1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1837460"/>
            <a:ext cx="2719027" cy="1468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g1c48ab1c912_16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047619" cy="5142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c48ab1c912_16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013" y="164800"/>
            <a:ext cx="3922962" cy="1350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c48ab1c912_16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551" y="1515637"/>
            <a:ext cx="4011250" cy="2747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1c4c65acddf_4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8" cy="141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1c4c65acddf_4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099" y="1732850"/>
            <a:ext cx="3140527" cy="316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c4c65acddf_4_8"/>
          <p:cNvPicPr preferRelativeResize="0"/>
          <p:nvPr/>
        </p:nvPicPr>
        <p:blipFill rotWithShape="1">
          <a:blip r:embed="rId5">
            <a:alphaModFix/>
          </a:blip>
          <a:srcRect b="86919"/>
          <a:stretch/>
        </p:blipFill>
        <p:spPr>
          <a:xfrm>
            <a:off x="254100" y="2033314"/>
            <a:ext cx="2576800" cy="33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c4c65acddf_4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830" y="2033313"/>
            <a:ext cx="2155920" cy="2561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c4c65acddf_4_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7275244" y="2735007"/>
            <a:ext cx="1039412" cy="10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c4c65acddf_4_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44398" y="2"/>
            <a:ext cx="2155925" cy="155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c4c65acddf_4_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5674" y="5"/>
            <a:ext cx="1717557" cy="15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1c4c65acddf_4_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700" y="0"/>
            <a:ext cx="1343300" cy="15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c4c65acddf_4_8"/>
          <p:cNvPicPr preferRelativeResize="0"/>
          <p:nvPr/>
        </p:nvPicPr>
        <p:blipFill rotWithShape="1">
          <a:blip r:embed="rId5">
            <a:alphaModFix/>
          </a:blip>
          <a:srcRect t="89657"/>
          <a:stretch/>
        </p:blipFill>
        <p:spPr>
          <a:xfrm>
            <a:off x="320825" y="4329961"/>
            <a:ext cx="2576800" cy="26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86;g1c4c65acddf_4_8">
            <a:extLst>
              <a:ext uri="{FF2B5EF4-FFF2-40B4-BE49-F238E27FC236}">
                <a16:creationId xmlns:a16="http://schemas.microsoft.com/office/drawing/2014/main" id="{834DB502-158B-4615-A8D6-73BE76A5360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>
            <a:off x="1022794" y="2735007"/>
            <a:ext cx="1039412" cy="10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1c4c65acddf_4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2412"/>
            <a:ext cx="9142858" cy="141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c4c65acddf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450" y="2043700"/>
            <a:ext cx="4702300" cy="254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g1c4c65acddf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95025"/>
            <a:ext cx="6473926" cy="136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c4c65acddf_4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0175" y="1813847"/>
            <a:ext cx="4094253" cy="14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1c4c65acddf_4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0175" y="3066600"/>
            <a:ext cx="4094249" cy="151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c4c65acddf_4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650" y="1737656"/>
            <a:ext cx="2700024" cy="5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1c48ab1c912_16_1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1c48ab1c912_16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88512"/>
            <a:ext cx="2719026" cy="11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1c48ab1c912_16_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075" y="165800"/>
            <a:ext cx="1288325" cy="5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c48ab1c912_16_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54075" y="2513169"/>
            <a:ext cx="1288325" cy="57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1c48ab1c912_16_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125" y="737819"/>
            <a:ext cx="5731440" cy="132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c48ab1c912_16_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5125" y="3270825"/>
            <a:ext cx="1288325" cy="142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c48ab1c912_16_16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0138" y="3276789"/>
            <a:ext cx="1221100" cy="149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c48ab1c912_16_16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1550" y="2980600"/>
            <a:ext cx="2945361" cy="2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g1c48ab1c912_16_2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c48ab1c912_16_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075" y="165800"/>
            <a:ext cx="1288325" cy="57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c48ab1c912_16_2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075" y="2513169"/>
            <a:ext cx="1288325" cy="572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1c48ab1c912_16_2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137705"/>
            <a:ext cx="2719026" cy="86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1c48ab1c912_16_2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2800" y="740700"/>
            <a:ext cx="5731427" cy="1326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c48ab1c912_16_2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5125" y="3270825"/>
            <a:ext cx="1288325" cy="142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1c48ab1c912_16_2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11550" y="2980600"/>
            <a:ext cx="2945361" cy="2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1c48ab1c912_16_2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99538" y="3453107"/>
            <a:ext cx="1288325" cy="125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g1c48ab1c912_16_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2858" cy="141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1c48ab1c912_16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37" y="2216309"/>
            <a:ext cx="7790727" cy="20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1c48ab1c912_16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5438" y="218818"/>
            <a:ext cx="3698151" cy="11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0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g1c48ab1c912_16_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550" y="2980600"/>
            <a:ext cx="2945361" cy="2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1c48ab1c912_16_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2966" y="1424500"/>
            <a:ext cx="4898072" cy="2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0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g1c48ab1c912_16_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550" y="2980600"/>
            <a:ext cx="2945361" cy="2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1c48ab1c912_16_4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462" y="1424500"/>
            <a:ext cx="4955086" cy="2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KRseQ4paCSUPizZ0Qsil71X2X6bpj4_p0QypQLEdH2gxvKgRhmLo1TO0Ehxemndam798CEOYPxK-eXmUiT5TEC-R6oA8yj-N2va2hmJEBtRl1DEKnv08mDrUXIkLdtENTKWz5tn6e_JTUaHXkpUt4HOuEN-68M5OqNOAdswbOd5dNEItSVFB5CEU3HrABsoeY2c">
            <a:extLst>
              <a:ext uri="{FF2B5EF4-FFF2-40B4-BE49-F238E27FC236}">
                <a16:creationId xmlns:a16="http://schemas.microsoft.com/office/drawing/2014/main" id="{A5BF9FC3-5A1B-46D0-AB0F-AB143FCF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" y="202865"/>
            <a:ext cx="8554720" cy="473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0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9"/>
          <p:cNvPicPr preferRelativeResize="0"/>
          <p:nvPr/>
        </p:nvPicPr>
        <p:blipFill rotWithShape="1">
          <a:blip r:embed="rId3">
            <a:alphaModFix amt="70000"/>
          </a:blip>
          <a:srcRect t="23864" b="15021"/>
          <a:stretch/>
        </p:blipFill>
        <p:spPr>
          <a:xfrm>
            <a:off x="662975" y="3440150"/>
            <a:ext cx="7651348" cy="170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98289"/>
            <a:ext cx="9144003" cy="223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2475" y="2770404"/>
            <a:ext cx="4279062" cy="6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0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g1c48ab1c912_16_4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1550" y="2980600"/>
            <a:ext cx="2945361" cy="2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1c48ab1c912_16_4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775" y="1424500"/>
            <a:ext cx="3398443" cy="22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1c48ab1c912_1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8388" y="325"/>
            <a:ext cx="4104624" cy="514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1c48ab1c912_1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074" y="1384849"/>
            <a:ext cx="946799" cy="9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c48ab1c912_1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1000" y="226652"/>
            <a:ext cx="958375" cy="958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c48ab1c912_1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063" y="2531450"/>
            <a:ext cx="946800" cy="9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c48ab1c912_1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5375" y="3678050"/>
            <a:ext cx="989625" cy="98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c48ab1c912_10_0"/>
          <p:cNvPicPr preferRelativeResize="0"/>
          <p:nvPr/>
        </p:nvPicPr>
        <p:blipFill rotWithShape="1">
          <a:blip r:embed="rId8">
            <a:alphaModFix/>
          </a:blip>
          <a:srcRect r="62901"/>
          <a:stretch/>
        </p:blipFill>
        <p:spPr>
          <a:xfrm>
            <a:off x="5133388" y="698675"/>
            <a:ext cx="1922174" cy="40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c48ab1c912_1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82225" y="195425"/>
            <a:ext cx="989624" cy="989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c48ab1c912_1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76437" y="1379051"/>
            <a:ext cx="958375" cy="9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c48ab1c912_1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82225" y="2510038"/>
            <a:ext cx="989625" cy="9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c48ab1c912_1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2224" y="3672251"/>
            <a:ext cx="989625" cy="9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c48ab1c912_10_0"/>
          <p:cNvPicPr preferRelativeResize="0"/>
          <p:nvPr/>
        </p:nvPicPr>
        <p:blipFill rotWithShape="1">
          <a:blip r:embed="rId8">
            <a:alphaModFix/>
          </a:blip>
          <a:srcRect l="46478" r="20076"/>
          <a:stretch/>
        </p:blipFill>
        <p:spPr>
          <a:xfrm>
            <a:off x="7305375" y="698675"/>
            <a:ext cx="1732801" cy="40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c48ab1c912_10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3675" y="1379050"/>
            <a:ext cx="4669898" cy="350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c48ab1c912_10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7" y="86000"/>
            <a:ext cx="3403801" cy="15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g1c4c65acddf_1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c4c65acddf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937" y="1179306"/>
            <a:ext cx="6237225" cy="370641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c4c65acddf_1_32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1c4c65acddf_1_32"/>
          <p:cNvSpPr txBox="1"/>
          <p:nvPr/>
        </p:nvSpPr>
        <p:spPr>
          <a:xfrm>
            <a:off x="3852525" y="268875"/>
            <a:ext cx="1819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1c4c65acddf_1_32"/>
          <p:cNvPicPr preferRelativeResize="0"/>
          <p:nvPr/>
        </p:nvPicPr>
        <p:blipFill rotWithShape="1">
          <a:blip r:embed="rId5">
            <a:alphaModFix/>
          </a:blip>
          <a:srcRect l="54099" r="1027" b="93539"/>
          <a:stretch/>
        </p:blipFill>
        <p:spPr>
          <a:xfrm>
            <a:off x="5524488" y="738375"/>
            <a:ext cx="3579013" cy="345701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1" name="Google Shape;371;g1c4c65acddf_1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12" y="3270834"/>
            <a:ext cx="2886088" cy="1775603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2" name="Google Shape;372;g1c4c65acddf_1_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132895">
            <a:off x="2949613" y="4500426"/>
            <a:ext cx="704536" cy="70453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c4c65acddf_1_32"/>
          <p:cNvSpPr txBox="1"/>
          <p:nvPr/>
        </p:nvSpPr>
        <p:spPr>
          <a:xfrm>
            <a:off x="3831400" y="4738625"/>
            <a:ext cx="18408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2.5초마다 이미지 전환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g1c4c65acddf_1_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813" y="962600"/>
            <a:ext cx="469500" cy="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1c4c65acddf_1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1c4c65acddf_1_91"/>
          <p:cNvPicPr preferRelativeResize="0"/>
          <p:nvPr/>
        </p:nvPicPr>
        <p:blipFill rotWithShape="1">
          <a:blip r:embed="rId4">
            <a:alphaModFix/>
          </a:blip>
          <a:srcRect t="41002"/>
          <a:stretch/>
        </p:blipFill>
        <p:spPr>
          <a:xfrm>
            <a:off x="3496656" y="4058913"/>
            <a:ext cx="5056026" cy="2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1c4c65acddf_1_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3813" y="995638"/>
            <a:ext cx="5125513" cy="310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1c4c65acddf_1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438" y="2641912"/>
            <a:ext cx="2935524" cy="1892764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83" name="Google Shape;383;g1c4c65acddf_1_91"/>
          <p:cNvSpPr txBox="1"/>
          <p:nvPr/>
        </p:nvSpPr>
        <p:spPr>
          <a:xfrm>
            <a:off x="4152288" y="4695413"/>
            <a:ext cx="14316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비동기 강의 메뉴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g1c4c65acddf_1_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296709">
            <a:off x="3272848" y="4135111"/>
            <a:ext cx="822219" cy="822227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c4c65acddf_1_91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1c4c65acddf_1_91"/>
          <p:cNvSpPr txBox="1"/>
          <p:nvPr/>
        </p:nvSpPr>
        <p:spPr>
          <a:xfrm>
            <a:off x="3272850" y="268875"/>
            <a:ext cx="2598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메인 페이지[하단]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g1c4c65acddf_1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c4c65acddf_1_57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g1c4c65acddf_1_57"/>
          <p:cNvSpPr txBox="1"/>
          <p:nvPr/>
        </p:nvSpPr>
        <p:spPr>
          <a:xfrm>
            <a:off x="4040925" y="268875"/>
            <a:ext cx="1062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g1c4c65acddf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063" y="1093000"/>
            <a:ext cx="3026363" cy="35871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5" name="Google Shape;395;g1c4c65acddf_1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37350" y="1093000"/>
            <a:ext cx="2971950" cy="3587099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6" name="Google Shape;396;g1c4c65acddf_1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942519">
            <a:off x="4163131" y="3326356"/>
            <a:ext cx="993089" cy="993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g1c4c65acddf_1_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1c4c65acddf_1_68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g1c4c65acddf_1_68"/>
          <p:cNvSpPr txBox="1"/>
          <p:nvPr/>
        </p:nvSpPr>
        <p:spPr>
          <a:xfrm>
            <a:off x="3872925" y="268875"/>
            <a:ext cx="1398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g1c4c65acddf_1_68"/>
          <p:cNvPicPr preferRelativeResize="0"/>
          <p:nvPr/>
        </p:nvPicPr>
        <p:blipFill rotWithShape="1">
          <a:blip r:embed="rId4">
            <a:alphaModFix/>
          </a:blip>
          <a:srcRect b="48392"/>
          <a:stretch/>
        </p:blipFill>
        <p:spPr>
          <a:xfrm>
            <a:off x="1333500" y="1232288"/>
            <a:ext cx="3017050" cy="3407576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5" name="Google Shape;405;g1c4c65acddf_1_68"/>
          <p:cNvPicPr preferRelativeResize="0"/>
          <p:nvPr/>
        </p:nvPicPr>
        <p:blipFill rotWithShape="1">
          <a:blip r:embed="rId4">
            <a:alphaModFix/>
          </a:blip>
          <a:srcRect t="51305"/>
          <a:stretch/>
        </p:blipFill>
        <p:spPr>
          <a:xfrm>
            <a:off x="4854175" y="1232288"/>
            <a:ext cx="3064675" cy="33921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6" name="Google Shape;406;g1c4c65acddf_1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172" y="2727850"/>
            <a:ext cx="401000" cy="4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1c4c65acddf_1_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747" y="4064375"/>
            <a:ext cx="401000" cy="4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1c4c65acddf_3_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1c4c65acddf_3_23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g1c4c65acddf_3_23"/>
          <p:cNvSpPr txBox="1"/>
          <p:nvPr/>
        </p:nvSpPr>
        <p:spPr>
          <a:xfrm>
            <a:off x="3212475" y="268875"/>
            <a:ext cx="2719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개인정보 처리방침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g1c4c65acddf_3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5225" y="1203713"/>
            <a:ext cx="6201563" cy="55125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6" name="Google Shape;416;g1c4c65acddf_3_23"/>
          <p:cNvPicPr preferRelativeResize="0"/>
          <p:nvPr/>
        </p:nvPicPr>
        <p:blipFill rotWithShape="1">
          <a:blip r:embed="rId5">
            <a:alphaModFix/>
          </a:blip>
          <a:srcRect t="47420"/>
          <a:stretch/>
        </p:blipFill>
        <p:spPr>
          <a:xfrm rot="5400000">
            <a:off x="5414400" y="1128700"/>
            <a:ext cx="1039412" cy="118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1c4c65acddf_3_23"/>
          <p:cNvPicPr preferRelativeResize="0"/>
          <p:nvPr/>
        </p:nvPicPr>
        <p:blipFill rotWithShape="1">
          <a:blip r:embed="rId6">
            <a:alphaModFix/>
          </a:blip>
          <a:srcRect b="45734"/>
          <a:stretch/>
        </p:blipFill>
        <p:spPr>
          <a:xfrm>
            <a:off x="888625" y="2342188"/>
            <a:ext cx="7366750" cy="2490564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8" name="Google Shape;418;g1c4c65acddf_3_23"/>
          <p:cNvPicPr preferRelativeResize="0"/>
          <p:nvPr/>
        </p:nvPicPr>
        <p:blipFill rotWithShape="1">
          <a:blip r:embed="rId7">
            <a:alphaModFix/>
          </a:blip>
          <a:srcRect t="5088" r="48288" b="64837"/>
          <a:stretch/>
        </p:blipFill>
        <p:spPr>
          <a:xfrm>
            <a:off x="3793300" y="2116925"/>
            <a:ext cx="4674150" cy="1710227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9" name="Google Shape;419;g1c4c65acddf_3_23"/>
          <p:cNvSpPr txBox="1"/>
          <p:nvPr/>
        </p:nvSpPr>
        <p:spPr>
          <a:xfrm>
            <a:off x="309375" y="1203625"/>
            <a:ext cx="2131800" cy="5556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회원 가입시&amp;모든 페이지 하단에서 확인 가능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1c4c65acddf_3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054138" y="1234281"/>
            <a:ext cx="616124" cy="76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c4c65acddf_3_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29222" y="1231050"/>
            <a:ext cx="401000" cy="4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g1c4c65acddf_1_1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c4c65acddf_1_124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1c4c65acddf_1_124"/>
          <p:cNvSpPr txBox="1"/>
          <p:nvPr/>
        </p:nvSpPr>
        <p:spPr>
          <a:xfrm>
            <a:off x="3658125" y="268875"/>
            <a:ext cx="1827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마이 페이지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g1c4c65acddf_1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50" y="1179463"/>
            <a:ext cx="5492850" cy="3556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1c4c65acddf_1_124"/>
          <p:cNvPicPr preferRelativeResize="0"/>
          <p:nvPr/>
        </p:nvPicPr>
        <p:blipFill rotWithShape="1">
          <a:blip r:embed="rId5">
            <a:alphaModFix/>
          </a:blip>
          <a:srcRect l="28768" t="37506" r="31262" b="10653"/>
          <a:stretch/>
        </p:blipFill>
        <p:spPr>
          <a:xfrm>
            <a:off x="6708850" y="546500"/>
            <a:ext cx="1955076" cy="1745449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1" name="Google Shape;431;g1c4c65acddf_1_124"/>
          <p:cNvPicPr preferRelativeResize="0"/>
          <p:nvPr/>
        </p:nvPicPr>
        <p:blipFill rotWithShape="1">
          <a:blip r:embed="rId6">
            <a:alphaModFix/>
          </a:blip>
          <a:srcRect t="34361" r="45980" b="23027"/>
          <a:stretch/>
        </p:blipFill>
        <p:spPr>
          <a:xfrm>
            <a:off x="6708850" y="3761150"/>
            <a:ext cx="1955076" cy="995401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2" name="Google Shape;432;g1c4c65acddf_1_124"/>
          <p:cNvPicPr preferRelativeResize="0"/>
          <p:nvPr/>
        </p:nvPicPr>
        <p:blipFill rotWithShape="1">
          <a:blip r:embed="rId7">
            <a:alphaModFix/>
          </a:blip>
          <a:srcRect t="40055" b="7577"/>
          <a:stretch/>
        </p:blipFill>
        <p:spPr>
          <a:xfrm>
            <a:off x="6065194" y="2480044"/>
            <a:ext cx="3016189" cy="10930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g1c4c65acddf_2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1c4c65acddf_2_0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1c4c65acddf_2_0"/>
          <p:cNvSpPr txBox="1"/>
          <p:nvPr/>
        </p:nvSpPr>
        <p:spPr>
          <a:xfrm>
            <a:off x="3395325" y="268875"/>
            <a:ext cx="24984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비밀번호 재설정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0" name="Google Shape;440;g1c4c65acddf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300" y="1135050"/>
            <a:ext cx="5469988" cy="3720775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1" name="Google Shape;441;g1c4c65acddf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625" y="1986381"/>
            <a:ext cx="4260589" cy="2189562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2" name="Google Shape;442;g1c4c65acddf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7735" y="2648875"/>
            <a:ext cx="1301586" cy="11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g1c4c65acddf_1_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c4c65acddf_1_130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g1c4c65acddf_1_130"/>
          <p:cNvSpPr txBox="1"/>
          <p:nvPr/>
        </p:nvSpPr>
        <p:spPr>
          <a:xfrm>
            <a:off x="3658125" y="268875"/>
            <a:ext cx="1827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소개 페이지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0" name="Google Shape;450;g1c4c65acddf_1_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281" y="1219194"/>
            <a:ext cx="5405438" cy="3700463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g1c4c65acddf_1_130"/>
          <p:cNvPicPr preferRelativeResize="0"/>
          <p:nvPr/>
        </p:nvPicPr>
        <p:blipFill rotWithShape="1">
          <a:blip r:embed="rId5">
            <a:alphaModFix/>
          </a:blip>
          <a:srcRect l="54099" r="1027" b="93539"/>
          <a:stretch/>
        </p:blipFill>
        <p:spPr>
          <a:xfrm>
            <a:off x="5425675" y="738375"/>
            <a:ext cx="3579013" cy="3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c4c65acddf_1_130"/>
          <p:cNvPicPr preferRelativeResize="0"/>
          <p:nvPr/>
        </p:nvPicPr>
        <p:blipFill rotWithShape="1">
          <a:blip r:embed="rId6">
            <a:alphaModFix/>
          </a:blip>
          <a:srcRect t="-33511" r="20248"/>
          <a:stretch/>
        </p:blipFill>
        <p:spPr>
          <a:xfrm rot="10800000">
            <a:off x="5722150" y="738375"/>
            <a:ext cx="658413" cy="6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g1c4c65acddf_3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1c4c65acddf_3_50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1c4c65acddf_3_50"/>
          <p:cNvSpPr txBox="1"/>
          <p:nvPr/>
        </p:nvSpPr>
        <p:spPr>
          <a:xfrm>
            <a:off x="3658125" y="268875"/>
            <a:ext cx="1827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학습 페이지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0" name="Google Shape;460;g1c4c65acddf_3_50"/>
          <p:cNvPicPr preferRelativeResize="0"/>
          <p:nvPr/>
        </p:nvPicPr>
        <p:blipFill rotWithShape="1">
          <a:blip r:embed="rId4">
            <a:alphaModFix/>
          </a:blip>
          <a:srcRect l="54099" r="1027" b="93539"/>
          <a:stretch/>
        </p:blipFill>
        <p:spPr>
          <a:xfrm>
            <a:off x="5501875" y="90675"/>
            <a:ext cx="3579013" cy="3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1c4c65acddf_3_50"/>
          <p:cNvPicPr preferRelativeResize="0"/>
          <p:nvPr/>
        </p:nvPicPr>
        <p:blipFill rotWithShape="1">
          <a:blip r:embed="rId5">
            <a:alphaModFix/>
          </a:blip>
          <a:srcRect t="-33511" r="20248"/>
          <a:stretch/>
        </p:blipFill>
        <p:spPr>
          <a:xfrm rot="10800000">
            <a:off x="6331750" y="139301"/>
            <a:ext cx="536150" cy="54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1c4c65acddf_3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0013" y="915275"/>
            <a:ext cx="5108500" cy="40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1c4c65acddf_3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8075" y="1525425"/>
            <a:ext cx="3270289" cy="2289201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64" name="Google Shape;464;g1c4c65acddf_3_50"/>
          <p:cNvPicPr preferRelativeResize="0"/>
          <p:nvPr/>
        </p:nvPicPr>
        <p:blipFill rotWithShape="1">
          <a:blip r:embed="rId8">
            <a:alphaModFix/>
          </a:blip>
          <a:srcRect l="64167"/>
          <a:stretch/>
        </p:blipFill>
        <p:spPr>
          <a:xfrm rot="5400000" flipH="1">
            <a:off x="3144612" y="1108638"/>
            <a:ext cx="487825" cy="20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g1c4c65acddf_2_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c4c65acddf_2_112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g1c4c65acddf_2_112"/>
          <p:cNvSpPr txBox="1"/>
          <p:nvPr/>
        </p:nvSpPr>
        <p:spPr>
          <a:xfrm>
            <a:off x="3658125" y="268875"/>
            <a:ext cx="1827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학습 페이지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g1c4c65acddf_2_112"/>
          <p:cNvPicPr preferRelativeResize="0"/>
          <p:nvPr/>
        </p:nvPicPr>
        <p:blipFill rotWithShape="1">
          <a:blip r:embed="rId4">
            <a:alphaModFix/>
          </a:blip>
          <a:srcRect l="54099" r="1027" b="93539"/>
          <a:stretch/>
        </p:blipFill>
        <p:spPr>
          <a:xfrm>
            <a:off x="5501875" y="90675"/>
            <a:ext cx="3579013" cy="3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g1c4c65acddf_2_112"/>
          <p:cNvPicPr preferRelativeResize="0"/>
          <p:nvPr/>
        </p:nvPicPr>
        <p:blipFill rotWithShape="1">
          <a:blip r:embed="rId5">
            <a:alphaModFix/>
          </a:blip>
          <a:srcRect t="-33511" r="20248"/>
          <a:stretch/>
        </p:blipFill>
        <p:spPr>
          <a:xfrm rot="10800000">
            <a:off x="6331750" y="139301"/>
            <a:ext cx="536150" cy="54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1c4c65acddf_2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3333" y="919065"/>
            <a:ext cx="6117334" cy="3767327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c4c65acdd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650" y="2980600"/>
            <a:ext cx="2945361" cy="22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1c4c65acddf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575" y="1392875"/>
            <a:ext cx="8938849" cy="23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g1c4c65acddf_3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1c4c65acddf_3_94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1c4c65acddf_3_94"/>
          <p:cNvSpPr txBox="1"/>
          <p:nvPr/>
        </p:nvSpPr>
        <p:spPr>
          <a:xfrm>
            <a:off x="3658125" y="268875"/>
            <a:ext cx="1827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번역 서비스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g1c4c65acddf_3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4994" y="1100138"/>
            <a:ext cx="5434013" cy="3705225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83" name="Google Shape;483;g1c4c65acddf_3_94"/>
          <p:cNvPicPr preferRelativeResize="0"/>
          <p:nvPr/>
        </p:nvPicPr>
        <p:blipFill rotWithShape="1">
          <a:blip r:embed="rId5">
            <a:alphaModFix/>
          </a:blip>
          <a:srcRect l="54099" r="1027" b="93539"/>
          <a:stretch/>
        </p:blipFill>
        <p:spPr>
          <a:xfrm>
            <a:off x="5501875" y="90675"/>
            <a:ext cx="3579013" cy="3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g1c4c65acddf_3_94"/>
          <p:cNvPicPr preferRelativeResize="0"/>
          <p:nvPr/>
        </p:nvPicPr>
        <p:blipFill rotWithShape="1">
          <a:blip r:embed="rId6">
            <a:alphaModFix/>
          </a:blip>
          <a:srcRect t="-33511" r="20248"/>
          <a:stretch/>
        </p:blipFill>
        <p:spPr>
          <a:xfrm rot="10800000">
            <a:off x="6646075" y="139301"/>
            <a:ext cx="536150" cy="54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g1c4c65acddf_3_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08336" y="3410744"/>
            <a:ext cx="345690" cy="34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g1c4c65acddf_3_1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c4c65acddf_3_105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c4c65acddf_3_105"/>
          <p:cNvSpPr txBox="1"/>
          <p:nvPr/>
        </p:nvSpPr>
        <p:spPr>
          <a:xfrm>
            <a:off x="3658125" y="268875"/>
            <a:ext cx="1827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번역 서비스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1c4c65acddf_3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650" y="1476988"/>
            <a:ext cx="3840481" cy="2742425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94" name="Google Shape;494;g1c4c65acddf_3_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200" y="1476612"/>
            <a:ext cx="3840481" cy="27432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5" name="Google Shape;495;g1c4c65acddf_3_105"/>
          <p:cNvSpPr txBox="1"/>
          <p:nvPr/>
        </p:nvSpPr>
        <p:spPr>
          <a:xfrm>
            <a:off x="1724238" y="4416825"/>
            <a:ext cx="16653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[1] 파일 업로드 하기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1c4c65acddf_3_105"/>
          <p:cNvSpPr txBox="1"/>
          <p:nvPr/>
        </p:nvSpPr>
        <p:spPr>
          <a:xfrm>
            <a:off x="5986788" y="4416825"/>
            <a:ext cx="15753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[2] URL로 가져오기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g1c4c65acddf_3_1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g1c4c65acddf_3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7600" y="922075"/>
            <a:ext cx="5250176" cy="4062951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3" name="Google Shape;503;g1c4c65acddf_3_120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1c4c65acddf_3_120"/>
          <p:cNvSpPr txBox="1"/>
          <p:nvPr/>
        </p:nvSpPr>
        <p:spPr>
          <a:xfrm>
            <a:off x="3658125" y="268875"/>
            <a:ext cx="1827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번역 뷰어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1c4c65acddf_3_120"/>
          <p:cNvSpPr txBox="1"/>
          <p:nvPr/>
        </p:nvSpPr>
        <p:spPr>
          <a:xfrm>
            <a:off x="544288" y="2994013"/>
            <a:ext cx="8796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원본 영상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1c4c65acddf_3_120"/>
          <p:cNvSpPr txBox="1"/>
          <p:nvPr/>
        </p:nvSpPr>
        <p:spPr>
          <a:xfrm>
            <a:off x="523538" y="4339400"/>
            <a:ext cx="8064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다운로드 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g1c4c65acddf_3_120"/>
          <p:cNvSpPr txBox="1"/>
          <p:nvPr/>
        </p:nvSpPr>
        <p:spPr>
          <a:xfrm>
            <a:off x="4955919" y="4269775"/>
            <a:ext cx="4539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자막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g1c4c65acddf_3_120"/>
          <p:cNvPicPr preferRelativeResize="0"/>
          <p:nvPr/>
        </p:nvPicPr>
        <p:blipFill rotWithShape="1">
          <a:blip r:embed="rId5">
            <a:alphaModFix/>
          </a:blip>
          <a:srcRect r="48628"/>
          <a:stretch/>
        </p:blipFill>
        <p:spPr>
          <a:xfrm rot="-5400000">
            <a:off x="1614926" y="2781200"/>
            <a:ext cx="451549" cy="7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c4c65acddf_3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5716" y="3782228"/>
            <a:ext cx="712575" cy="7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c4c65acddf_3_120"/>
          <p:cNvPicPr preferRelativeResize="0"/>
          <p:nvPr/>
        </p:nvPicPr>
        <p:blipFill rotWithShape="1">
          <a:blip r:embed="rId5">
            <a:alphaModFix/>
          </a:blip>
          <a:srcRect r="48628"/>
          <a:stretch/>
        </p:blipFill>
        <p:spPr>
          <a:xfrm rot="-5400000">
            <a:off x="1520851" y="4126575"/>
            <a:ext cx="451549" cy="7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1c4c65acddf_3_120"/>
          <p:cNvPicPr preferRelativeResize="0"/>
          <p:nvPr/>
        </p:nvPicPr>
        <p:blipFill rotWithShape="1">
          <a:blip r:embed="rId5">
            <a:alphaModFix/>
          </a:blip>
          <a:srcRect r="48628"/>
          <a:stretch/>
        </p:blipFill>
        <p:spPr>
          <a:xfrm rot="5400000" flipH="1">
            <a:off x="6810275" y="2898001"/>
            <a:ext cx="451549" cy="82754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1c4c65acddf_3_120"/>
          <p:cNvSpPr txBox="1"/>
          <p:nvPr/>
        </p:nvSpPr>
        <p:spPr>
          <a:xfrm>
            <a:off x="7515288" y="3085988"/>
            <a:ext cx="8796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번역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영상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1c4c65acddf_3_1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1c4c65acddf_3_135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1c4c65acddf_3_135"/>
          <p:cNvSpPr txBox="1"/>
          <p:nvPr/>
        </p:nvSpPr>
        <p:spPr>
          <a:xfrm>
            <a:off x="3658125" y="268875"/>
            <a:ext cx="17853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번역 시스템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g1c4c65acddf_3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25" y="1306850"/>
            <a:ext cx="3840480" cy="27432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1" name="Google Shape;521;g1c4c65acddf_3_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075" y="1306839"/>
            <a:ext cx="3840481" cy="27432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2" name="Google Shape;522;g1c4c65acddf_3_135"/>
          <p:cNvSpPr txBox="1"/>
          <p:nvPr/>
        </p:nvSpPr>
        <p:spPr>
          <a:xfrm>
            <a:off x="3793450" y="4365200"/>
            <a:ext cx="16650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사운드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&amp;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마이크인식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3" name="Google Shape;523;g1c4c65acddf_3_135"/>
          <p:cNvPicPr preferRelativeResize="0"/>
          <p:nvPr/>
        </p:nvPicPr>
        <p:blipFill rotWithShape="1">
          <a:blip r:embed="rId6">
            <a:alphaModFix/>
          </a:blip>
          <a:srcRect r="83847"/>
          <a:stretch/>
        </p:blipFill>
        <p:spPr>
          <a:xfrm>
            <a:off x="907312" y="4280450"/>
            <a:ext cx="2455162" cy="4773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1c4c65acddf_1_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c4c65acddf_1_136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1c4c65acddf_1_136"/>
          <p:cNvSpPr txBox="1"/>
          <p:nvPr/>
        </p:nvSpPr>
        <p:spPr>
          <a:xfrm>
            <a:off x="3658125" y="268875"/>
            <a:ext cx="1827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소통 페이지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g1c4c65acddf_1_136"/>
          <p:cNvPicPr preferRelativeResize="0"/>
          <p:nvPr/>
        </p:nvPicPr>
        <p:blipFill rotWithShape="1">
          <a:blip r:embed="rId4">
            <a:alphaModFix/>
          </a:blip>
          <a:srcRect l="54099" r="1027" b="93539"/>
          <a:stretch/>
        </p:blipFill>
        <p:spPr>
          <a:xfrm>
            <a:off x="5501875" y="90675"/>
            <a:ext cx="3579013" cy="34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c4c65acddf_1_136"/>
          <p:cNvPicPr preferRelativeResize="0"/>
          <p:nvPr/>
        </p:nvPicPr>
        <p:blipFill rotWithShape="1">
          <a:blip r:embed="rId5">
            <a:alphaModFix/>
          </a:blip>
          <a:srcRect t="-33511" r="20248"/>
          <a:stretch/>
        </p:blipFill>
        <p:spPr>
          <a:xfrm rot="10800000">
            <a:off x="7017550" y="139301"/>
            <a:ext cx="536150" cy="54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1c4c65acddf_1_1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7150" y="1116275"/>
            <a:ext cx="5913451" cy="374862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4" name="Google Shape;534;g1c4c65acddf_1_136"/>
          <p:cNvPicPr preferRelativeResize="0"/>
          <p:nvPr/>
        </p:nvPicPr>
        <p:blipFill rotWithShape="1">
          <a:blip r:embed="rId7">
            <a:alphaModFix/>
          </a:blip>
          <a:srcRect t="47420"/>
          <a:stretch/>
        </p:blipFill>
        <p:spPr>
          <a:xfrm rot="5400000">
            <a:off x="4052363" y="1344225"/>
            <a:ext cx="1039412" cy="118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1c4c65acddf_1_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9400" y="1559700"/>
            <a:ext cx="422700" cy="4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1c4c65acddf_2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1c4c65acddf_2_35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1c4c65acddf_2_35"/>
          <p:cNvSpPr txBox="1"/>
          <p:nvPr/>
        </p:nvSpPr>
        <p:spPr>
          <a:xfrm>
            <a:off x="3888300" y="268875"/>
            <a:ext cx="19947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FAQ 답변기능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3" name="Google Shape;543;g1c4c65acddf_2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850" y="1243025"/>
            <a:ext cx="4653676" cy="35693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4" name="Google Shape;544;g1c4c65acddf_2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3113" y="1973988"/>
            <a:ext cx="3847725" cy="2580162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5" name="Google Shape;545;g1c4c65acddf_2_35"/>
          <p:cNvPicPr preferRelativeResize="0"/>
          <p:nvPr/>
        </p:nvPicPr>
        <p:blipFill rotWithShape="1">
          <a:blip r:embed="rId6">
            <a:alphaModFix/>
          </a:blip>
          <a:srcRect l="77129" t="26079" b="3264"/>
          <a:stretch/>
        </p:blipFill>
        <p:spPr>
          <a:xfrm>
            <a:off x="5497100" y="982663"/>
            <a:ext cx="1434375" cy="754847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6" name="Google Shape;546;g1c4c65acddf_2_35"/>
          <p:cNvSpPr txBox="1"/>
          <p:nvPr/>
        </p:nvSpPr>
        <p:spPr>
          <a:xfrm>
            <a:off x="7382250" y="1090613"/>
            <a:ext cx="1616400" cy="307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관리자만 수정 가능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g1c4c65acddf_2_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7566" y="1039745"/>
            <a:ext cx="477309" cy="4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c4c65acddf_2_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1210" y="2664538"/>
            <a:ext cx="1301586" cy="11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g1c4c65acddf_2_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1c4c65acddf_2_41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1c4c65acddf_2_41"/>
          <p:cNvSpPr txBox="1"/>
          <p:nvPr/>
        </p:nvSpPr>
        <p:spPr>
          <a:xfrm>
            <a:off x="3658125" y="268875"/>
            <a:ext cx="18279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자유게시판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6" name="Google Shape;556;g1c4c65acddf_2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75" y="1029625"/>
            <a:ext cx="5365174" cy="3856700"/>
          </a:xfrm>
          <a:prstGeom prst="rect">
            <a:avLst/>
          </a:prstGeom>
          <a:noFill/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57" name="Google Shape;557;g1c4c65acddf_2_41"/>
          <p:cNvSpPr txBox="1"/>
          <p:nvPr/>
        </p:nvSpPr>
        <p:spPr>
          <a:xfrm>
            <a:off x="1204775" y="2222075"/>
            <a:ext cx="847800" cy="5556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개인정보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마스킹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1c4c65acddf_2_41"/>
          <p:cNvSpPr txBox="1"/>
          <p:nvPr/>
        </p:nvSpPr>
        <p:spPr>
          <a:xfrm>
            <a:off x="1203375" y="4471025"/>
            <a:ext cx="847800" cy="307800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댓글 기능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" name="Google Shape;559;g1c4c65acddf_2_41"/>
          <p:cNvPicPr preferRelativeResize="0"/>
          <p:nvPr/>
        </p:nvPicPr>
        <p:blipFill rotWithShape="1">
          <a:blip r:embed="rId5">
            <a:alphaModFix/>
          </a:blip>
          <a:srcRect r="48628"/>
          <a:stretch/>
        </p:blipFill>
        <p:spPr>
          <a:xfrm rot="-5400000">
            <a:off x="2174775" y="4446675"/>
            <a:ext cx="370400" cy="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c4c65acddf_2_41"/>
          <p:cNvPicPr preferRelativeResize="0"/>
          <p:nvPr/>
        </p:nvPicPr>
        <p:blipFill rotWithShape="1">
          <a:blip r:embed="rId5">
            <a:alphaModFix/>
          </a:blip>
          <a:srcRect r="48628"/>
          <a:stretch/>
        </p:blipFill>
        <p:spPr>
          <a:xfrm rot="-5400000">
            <a:off x="2342350" y="2191725"/>
            <a:ext cx="437375" cy="87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g1c4c65acddf_2_1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g1c4c65acddf_2_189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1c4c65acddf_2_189"/>
          <p:cNvSpPr txBox="1"/>
          <p:nvPr/>
        </p:nvSpPr>
        <p:spPr>
          <a:xfrm>
            <a:off x="3850950" y="268875"/>
            <a:ext cx="1442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로그 확인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8" name="Google Shape;568;g1c4c65acddf_2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050" y="2417850"/>
            <a:ext cx="7264600" cy="8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c4c65acddf_2_189"/>
          <p:cNvPicPr preferRelativeResize="0"/>
          <p:nvPr/>
        </p:nvPicPr>
        <p:blipFill rotWithShape="1">
          <a:blip r:embed="rId5">
            <a:alphaModFix/>
          </a:blip>
          <a:srcRect l="64167"/>
          <a:stretch/>
        </p:blipFill>
        <p:spPr>
          <a:xfrm rot="9341599">
            <a:off x="1000747" y="1774366"/>
            <a:ext cx="436033" cy="735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1c4c65acddf_2_189"/>
          <p:cNvPicPr preferRelativeResize="0"/>
          <p:nvPr/>
        </p:nvPicPr>
        <p:blipFill rotWithShape="1">
          <a:blip r:embed="rId5">
            <a:alphaModFix/>
          </a:blip>
          <a:srcRect l="64167"/>
          <a:stretch/>
        </p:blipFill>
        <p:spPr>
          <a:xfrm rot="9341597">
            <a:off x="1068290" y="3175895"/>
            <a:ext cx="456071" cy="769291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1c4c65acddf_2_189"/>
          <p:cNvSpPr txBox="1"/>
          <p:nvPr/>
        </p:nvSpPr>
        <p:spPr>
          <a:xfrm>
            <a:off x="1334050" y="1376550"/>
            <a:ext cx="2472000" cy="52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로거 설정후 python manage.py runserver –insecure 로 실행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g1c4c65acddf_2_189"/>
          <p:cNvSpPr txBox="1"/>
          <p:nvPr/>
        </p:nvSpPr>
        <p:spPr>
          <a:xfrm>
            <a:off x="1442675" y="3711450"/>
            <a:ext cx="3916500" cy="52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88888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계정 정보 및 게시판 이용에대한 에러, 경고, 성공, 정보, 디버그 내역을 .log로 기록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g1c7cfedac58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1c7cfedac58_0_0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g1c7cfedac58_0_0"/>
          <p:cNvSpPr txBox="1"/>
          <p:nvPr/>
        </p:nvSpPr>
        <p:spPr>
          <a:xfrm>
            <a:off x="4237200" y="268875"/>
            <a:ext cx="6696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latin typeface="Calibri"/>
                <a:ea typeface="Calibri"/>
                <a:cs typeface="Calibri"/>
                <a:sym typeface="Calibri"/>
              </a:rPr>
              <a:t>ERD</a:t>
            </a:r>
            <a:endParaRPr sz="27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0" name="Google Shape;580;g1c7cfedac58_0_0"/>
          <p:cNvPicPr preferRelativeResize="0"/>
          <p:nvPr/>
        </p:nvPicPr>
        <p:blipFill rotWithShape="1">
          <a:blip r:embed="rId4">
            <a:alphaModFix/>
          </a:blip>
          <a:srcRect l="5566" t="10015" r="3780"/>
          <a:stretch/>
        </p:blipFill>
        <p:spPr>
          <a:xfrm>
            <a:off x="490725" y="996525"/>
            <a:ext cx="8248300" cy="3889801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g1c4c65acddf_2_1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g1c4c65acddf_2_137"/>
          <p:cNvSpPr txBox="1"/>
          <p:nvPr/>
        </p:nvSpPr>
        <p:spPr>
          <a:xfrm>
            <a:off x="305650" y="268875"/>
            <a:ext cx="34878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Web Application</a:t>
            </a:r>
            <a:endParaRPr sz="2700" b="1">
              <a:solidFill>
                <a:srgbClr val="9999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1c4c65acddf_2_137"/>
          <p:cNvSpPr txBox="1"/>
          <p:nvPr/>
        </p:nvSpPr>
        <p:spPr>
          <a:xfrm>
            <a:off x="4198950" y="268875"/>
            <a:ext cx="7461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보안</a:t>
            </a:r>
            <a:endParaRPr sz="25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g1c4c65acddf_2_137"/>
          <p:cNvSpPr txBox="1"/>
          <p:nvPr/>
        </p:nvSpPr>
        <p:spPr>
          <a:xfrm>
            <a:off x="2797300" y="3428100"/>
            <a:ext cx="54990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SQL 대표 보안 문제 대비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1. CSRF Token을 통한 사용자 자격 증명 노출 방지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2. 템플릿을 통한 XSS 공격 방지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3. 쿼리매개 변수화를 통한 SQL인젝션 방지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4. xframe-option을 통한 iframe 클릭재킹 방지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5. Host header validation을 통한 XSS 공격, CSRF복제 등 방지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89" name="Google Shape;589;g1c4c65acddf_2_137"/>
          <p:cNvGraphicFramePr/>
          <p:nvPr/>
        </p:nvGraphicFramePr>
        <p:xfrm>
          <a:off x="1121625" y="1317125"/>
          <a:ext cx="7239000" cy="1981050"/>
        </p:xfrm>
        <a:graphic>
          <a:graphicData uri="http://schemas.openxmlformats.org/drawingml/2006/table">
            <a:tbl>
              <a:tblPr>
                <a:noFill/>
                <a:tableStyleId>{13795127-956C-4CAB-8346-612BE7AB1F1A}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ㅁ argon2 + salt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ㅁ sha256 + salt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비밀번호 저장 및 검증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신세대 보안 알고리즘, 해싱 컨테스트 우승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구세대 권장 해싱 알고리즘, NIST 권장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512 비트 + salting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256 비트 + salting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단방향 해쉬 알고리즘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단방향 해쉬 알고리즘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90" name="Google Shape;590;g1c4c65acddf_2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625" y="1259475"/>
            <a:ext cx="422700" cy="4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1c48ab1c912_16_3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022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c48ab1c912_16_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75" y="152450"/>
            <a:ext cx="4224158" cy="1096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g1c48ab1c912_16_335"/>
          <p:cNvGrpSpPr/>
          <p:nvPr/>
        </p:nvGrpSpPr>
        <p:grpSpPr>
          <a:xfrm>
            <a:off x="1695161" y="995543"/>
            <a:ext cx="5753677" cy="3938800"/>
            <a:chOff x="1695162" y="1010375"/>
            <a:chExt cx="5753677" cy="3938800"/>
          </a:xfrm>
        </p:grpSpPr>
        <p:pic>
          <p:nvPicPr>
            <p:cNvPr id="128" name="Google Shape;128;g1c48ab1c912_16_3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95162" y="1010375"/>
              <a:ext cx="5753677" cy="393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" name="Google Shape;129;g1c48ab1c912_16_335"/>
            <p:cNvSpPr/>
            <p:nvPr/>
          </p:nvSpPr>
          <p:spPr>
            <a:xfrm>
              <a:off x="1910250" y="3028075"/>
              <a:ext cx="4620000" cy="3822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7163" dist="19050" dir="5400000" algn="bl" rotWithShape="0">
                <a:srgbClr val="000000">
                  <a:alpha val="8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Google Shape;595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038" y="110188"/>
            <a:ext cx="4396827" cy="486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7190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25" y="1779463"/>
            <a:ext cx="2128775" cy="1736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1c48ab1c912_16_3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022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c48ab1c912_16_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75" y="152450"/>
            <a:ext cx="4224158" cy="1096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g1c48ab1c912_16_345"/>
          <p:cNvGrpSpPr/>
          <p:nvPr/>
        </p:nvGrpSpPr>
        <p:grpSpPr>
          <a:xfrm>
            <a:off x="1480044" y="896871"/>
            <a:ext cx="6510849" cy="3863116"/>
            <a:chOff x="1802213" y="916250"/>
            <a:chExt cx="6963475" cy="4131675"/>
          </a:xfrm>
        </p:grpSpPr>
        <p:pic>
          <p:nvPicPr>
            <p:cNvPr id="137" name="Google Shape;137;g1c48ab1c912_16_3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02213" y="916250"/>
              <a:ext cx="6963475" cy="413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g1c48ab1c912_16_345"/>
            <p:cNvSpPr/>
            <p:nvPr/>
          </p:nvSpPr>
          <p:spPr>
            <a:xfrm>
              <a:off x="2268475" y="3643600"/>
              <a:ext cx="6077400" cy="11319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57163" dist="19050" dir="5400000" algn="bl" rotWithShape="0">
                <a:srgbClr val="000000">
                  <a:alpha val="87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g1c48ab1c912_16_345"/>
          <p:cNvSpPr txBox="1"/>
          <p:nvPr/>
        </p:nvSpPr>
        <p:spPr>
          <a:xfrm>
            <a:off x="5599893" y="4660900"/>
            <a:ext cx="23910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rgbClr val="9E9E9E"/>
                </a:solidFill>
              </a:rPr>
              <a:t>「디지털 시대의 주인공이 될 100만 인재를 양성합니다.」</a:t>
            </a:r>
            <a:endParaRPr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1c48ab1c912_16_3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9468" y="4702425"/>
            <a:ext cx="548375" cy="4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c48ab1c912_16_345"/>
          <p:cNvSpPr txBox="1"/>
          <p:nvPr/>
        </p:nvSpPr>
        <p:spPr>
          <a:xfrm>
            <a:off x="4415681" y="4645600"/>
            <a:ext cx="846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[자료출처]</a:t>
            </a:r>
            <a:endParaRPr sz="900" b="1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1c48ab1c912_16_2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022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c48ab1c912_16_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75" y="152450"/>
            <a:ext cx="4224158" cy="109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1c48ab1c912_16_2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8811" y="974675"/>
            <a:ext cx="6293315" cy="40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c48ab1c912_16_3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022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c48ab1c912_16_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75" y="152450"/>
            <a:ext cx="4224158" cy="109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c48ab1c912_16_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5342" y="1248959"/>
            <a:ext cx="6293315" cy="331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g1c48ab1c912_16_3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8022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1c48ab1c912_16_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75" y="152450"/>
            <a:ext cx="4224158" cy="109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c48ab1c912_16_3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251" y="1248963"/>
            <a:ext cx="6496563" cy="30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9809C358824D24D8F2972CDF0FDFD27" ma:contentTypeVersion="9" ma:contentTypeDescription="새 문서를 만듭니다." ma:contentTypeScope="" ma:versionID="ca7cdb2aaf367f7a6ddfed3f023fae24">
  <xsd:schema xmlns:xsd="http://www.w3.org/2001/XMLSchema" xmlns:xs="http://www.w3.org/2001/XMLSchema" xmlns:p="http://schemas.microsoft.com/office/2006/metadata/properties" xmlns:ns2="1536c2ec-ec7a-45aa-9419-3b4b5c1df9a8" targetNamespace="http://schemas.microsoft.com/office/2006/metadata/properties" ma:root="true" ma:fieldsID="80192baa613de873b41d7af18c9bfa56" ns2:_="">
    <xsd:import namespace="1536c2ec-ec7a-45aa-9419-3b4b5c1df9a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6c2ec-ec7a-45aa-9419-3b4b5c1df9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이미지 태그" ma:readOnly="false" ma:fieldId="{5cf76f15-5ced-4ddc-b409-7134ff3c332f}" ma:taxonomyMulti="true" ma:sspId="f1fa32a7-7a11-4d23-adca-71b1597c766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536c2ec-ec7a-45aa-9419-3b4b5c1df9a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181472F-A4C6-46CC-A39C-463C104A19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36c2ec-ec7a-45aa-9419-3b4b5c1df9a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C7BF12-C918-4F3B-B498-506EA107B9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808BEE-0A7A-4CCC-890D-EA8C6C7F2EB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1536c2ec-ec7a-45aa-9419-3b4b5c1df9a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1442</Words>
  <Application>Microsoft Office PowerPoint</Application>
  <PresentationFormat>화면 슬라이드 쇼(16:9)</PresentationFormat>
  <Paragraphs>192</Paragraphs>
  <Slides>50</Slides>
  <Notes>50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김지현</cp:lastModifiedBy>
  <cp:revision>2</cp:revision>
  <dcterms:created xsi:type="dcterms:W3CDTF">2023-01-03T10:41:28Z</dcterms:created>
  <dcterms:modified xsi:type="dcterms:W3CDTF">2023-01-06T05:00:58Z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0x010100A9809C358824D24D8F2972CDF0FDFD27</vt:lpwstr>
  </property>
</Properties>
</file>